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1" r:id="rId5"/>
    <p:sldId id="259" r:id="rId6"/>
    <p:sldId id="260" r:id="rId7"/>
    <p:sldId id="263" r:id="rId8"/>
    <p:sldId id="264" r:id="rId9"/>
    <p:sldId id="276" r:id="rId10"/>
    <p:sldId id="274" r:id="rId11"/>
    <p:sldId id="275" r:id="rId12"/>
    <p:sldId id="268" r:id="rId13"/>
    <p:sldId id="273" r:id="rId14"/>
    <p:sldId id="271" r:id="rId15"/>
    <p:sldId id="277" r:id="rId16"/>
    <p:sldId id="278" r:id="rId17"/>
    <p:sldId id="265" r:id="rId18"/>
    <p:sldId id="272" r:id="rId1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34" autoAdjust="0"/>
    <p:restoredTop sz="94671" autoAdjust="0"/>
  </p:normalViewPr>
  <p:slideViewPr>
    <p:cSldViewPr>
      <p:cViewPr varScale="1">
        <p:scale>
          <a:sx n="53" d="100"/>
          <a:sy n="53" d="100"/>
        </p:scale>
        <p:origin x="-90" y="-66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1.xlsx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2.xlsx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3.xlsx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NFHS3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Stunting</c:v>
                </c:pt>
                <c:pt idx="1">
                  <c:v>Wasting</c:v>
                </c:pt>
                <c:pt idx="2">
                  <c:v>Underweight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39</c:v>
                </c:pt>
                <c:pt idx="1">
                  <c:v>19.899999999999999</c:v>
                </c:pt>
                <c:pt idx="2">
                  <c:v>29.6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CNSM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Stunting</c:v>
                </c:pt>
                <c:pt idx="1">
                  <c:v>Wasting</c:v>
                </c:pt>
                <c:pt idx="2">
                  <c:v>Underweight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22.8</c:v>
                </c:pt>
                <c:pt idx="1">
                  <c:v>15.5</c:v>
                </c:pt>
                <c:pt idx="2">
                  <c:v>21.8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45734528"/>
        <c:axId val="136840320"/>
      </c:barChart>
      <c:catAx>
        <c:axId val="45734528"/>
        <c:scaling>
          <c:orientation val="minMax"/>
        </c:scaling>
        <c:delete val="0"/>
        <c:axPos val="b"/>
        <c:majorTickMark val="out"/>
        <c:minorTickMark val="none"/>
        <c:tickLblPos val="nextTo"/>
        <c:crossAx val="136840320"/>
        <c:crosses val="autoZero"/>
        <c:auto val="1"/>
        <c:lblAlgn val="ctr"/>
        <c:lblOffset val="100"/>
        <c:noMultiLvlLbl val="0"/>
      </c:catAx>
      <c:valAx>
        <c:axId val="136840320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45734528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Stunting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Amravati</c:v>
                </c:pt>
                <c:pt idx="1">
                  <c:v>Aurangabad</c:v>
                </c:pt>
                <c:pt idx="2">
                  <c:v>Konkan</c:v>
                </c:pt>
                <c:pt idx="3">
                  <c:v>Nagpur</c:v>
                </c:pt>
                <c:pt idx="4">
                  <c:v>Nashik</c:v>
                </c:pt>
                <c:pt idx="5">
                  <c:v>Pune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23.5</c:v>
                </c:pt>
                <c:pt idx="1">
                  <c:v>24.5</c:v>
                </c:pt>
                <c:pt idx="2">
                  <c:v>23.4</c:v>
                </c:pt>
                <c:pt idx="3">
                  <c:v>15.3</c:v>
                </c:pt>
                <c:pt idx="4">
                  <c:v>32.299999999999997</c:v>
                </c:pt>
                <c:pt idx="5">
                  <c:v>16.7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Wasting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Amravati</c:v>
                </c:pt>
                <c:pt idx="1">
                  <c:v>Aurangabad</c:v>
                </c:pt>
                <c:pt idx="2">
                  <c:v>Konkan</c:v>
                </c:pt>
                <c:pt idx="3">
                  <c:v>Nagpur</c:v>
                </c:pt>
                <c:pt idx="4">
                  <c:v>Nashik</c:v>
                </c:pt>
                <c:pt idx="5">
                  <c:v>Pune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18.600000000000001</c:v>
                </c:pt>
                <c:pt idx="1">
                  <c:v>14</c:v>
                </c:pt>
                <c:pt idx="2">
                  <c:v>15.2</c:v>
                </c:pt>
                <c:pt idx="3">
                  <c:v>21.9</c:v>
                </c:pt>
                <c:pt idx="4">
                  <c:v>19.100000000000001</c:v>
                </c:pt>
                <c:pt idx="5">
                  <c:v>13.9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Underweight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Amravati</c:v>
                </c:pt>
                <c:pt idx="1">
                  <c:v>Aurangabad</c:v>
                </c:pt>
                <c:pt idx="2">
                  <c:v>Konkan</c:v>
                </c:pt>
                <c:pt idx="3">
                  <c:v>Nagpur</c:v>
                </c:pt>
                <c:pt idx="4">
                  <c:v>Nashik</c:v>
                </c:pt>
                <c:pt idx="5">
                  <c:v>Pune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29.3</c:v>
                </c:pt>
                <c:pt idx="1">
                  <c:v>19.7</c:v>
                </c:pt>
                <c:pt idx="2">
                  <c:v>20.5</c:v>
                </c:pt>
                <c:pt idx="3">
                  <c:v>22.7</c:v>
                </c:pt>
                <c:pt idx="4">
                  <c:v>30.6</c:v>
                </c:pt>
                <c:pt idx="5">
                  <c:v>17.3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158477696"/>
        <c:axId val="64045440"/>
      </c:barChart>
      <c:catAx>
        <c:axId val="158477696"/>
        <c:scaling>
          <c:orientation val="minMax"/>
        </c:scaling>
        <c:delete val="0"/>
        <c:axPos val="l"/>
        <c:majorTickMark val="out"/>
        <c:minorTickMark val="none"/>
        <c:tickLblPos val="nextTo"/>
        <c:crossAx val="64045440"/>
        <c:crosses val="autoZero"/>
        <c:auto val="1"/>
        <c:lblAlgn val="ctr"/>
        <c:lblOffset val="100"/>
        <c:noMultiLvlLbl val="0"/>
      </c:catAx>
      <c:valAx>
        <c:axId val="64045440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158477696"/>
        <c:crosses val="autoZero"/>
        <c:crossBetween val="between"/>
      </c:valAx>
      <c:spPr>
        <a:noFill/>
        <a:ln w="25400">
          <a:noFill/>
        </a:ln>
      </c:spPr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bar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Stunting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Amravati</c:v>
                </c:pt>
                <c:pt idx="1">
                  <c:v>Aurangabad</c:v>
                </c:pt>
                <c:pt idx="2">
                  <c:v>Konkan</c:v>
                </c:pt>
                <c:pt idx="3">
                  <c:v>Nagpur</c:v>
                </c:pt>
                <c:pt idx="4">
                  <c:v>Nashik</c:v>
                </c:pt>
                <c:pt idx="5">
                  <c:v>Pune</c:v>
                </c:pt>
              </c:strCache>
            </c:strRef>
          </c:cat>
          <c:val>
            <c:numRef>
              <c:f>Sheet1!$B$2:$B$7</c:f>
              <c:numCache>
                <c:formatCode>General</c:formatCode>
                <c:ptCount val="6"/>
                <c:pt idx="0">
                  <c:v>6.8</c:v>
                </c:pt>
                <c:pt idx="1">
                  <c:v>7.9</c:v>
                </c:pt>
                <c:pt idx="2">
                  <c:v>8.6</c:v>
                </c:pt>
                <c:pt idx="3">
                  <c:v>3.2</c:v>
                </c:pt>
                <c:pt idx="4">
                  <c:v>14.9</c:v>
                </c:pt>
                <c:pt idx="5">
                  <c:v>4.3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Wasting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Amravati</c:v>
                </c:pt>
                <c:pt idx="1">
                  <c:v>Aurangabad</c:v>
                </c:pt>
                <c:pt idx="2">
                  <c:v>Konkan</c:v>
                </c:pt>
                <c:pt idx="3">
                  <c:v>Nagpur</c:v>
                </c:pt>
                <c:pt idx="4">
                  <c:v>Nashik</c:v>
                </c:pt>
                <c:pt idx="5">
                  <c:v>Pune</c:v>
                </c:pt>
              </c:strCache>
            </c:strRef>
          </c:cat>
          <c:val>
            <c:numRef>
              <c:f>Sheet1!$C$2:$C$7</c:f>
              <c:numCache>
                <c:formatCode>General</c:formatCode>
                <c:ptCount val="6"/>
                <c:pt idx="0">
                  <c:v>4.2</c:v>
                </c:pt>
                <c:pt idx="1">
                  <c:v>4.9000000000000004</c:v>
                </c:pt>
                <c:pt idx="2">
                  <c:v>4.4000000000000004</c:v>
                </c:pt>
                <c:pt idx="3">
                  <c:v>4.5999999999999996</c:v>
                </c:pt>
                <c:pt idx="4">
                  <c:v>6.6</c:v>
                </c:pt>
                <c:pt idx="5">
                  <c:v>3.7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Underweight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Sheet1!$A$2:$A$7</c:f>
              <c:strCache>
                <c:ptCount val="6"/>
                <c:pt idx="0">
                  <c:v>Amravati</c:v>
                </c:pt>
                <c:pt idx="1">
                  <c:v>Aurangabad</c:v>
                </c:pt>
                <c:pt idx="2">
                  <c:v>Konkan</c:v>
                </c:pt>
                <c:pt idx="3">
                  <c:v>Nagpur</c:v>
                </c:pt>
                <c:pt idx="4">
                  <c:v>Nashik</c:v>
                </c:pt>
                <c:pt idx="5">
                  <c:v>Pune</c:v>
                </c:pt>
              </c:strCache>
            </c:strRef>
          </c:cat>
          <c:val>
            <c:numRef>
              <c:f>Sheet1!$D$2:$D$7</c:f>
              <c:numCache>
                <c:formatCode>General</c:formatCode>
                <c:ptCount val="6"/>
                <c:pt idx="0">
                  <c:v>6.5</c:v>
                </c:pt>
                <c:pt idx="1">
                  <c:v>7.4</c:v>
                </c:pt>
                <c:pt idx="2">
                  <c:v>5</c:v>
                </c:pt>
                <c:pt idx="3">
                  <c:v>4.7</c:v>
                </c:pt>
                <c:pt idx="4">
                  <c:v>13.1</c:v>
                </c:pt>
                <c:pt idx="5">
                  <c:v>4.3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083456"/>
        <c:axId val="64084992"/>
      </c:barChart>
      <c:catAx>
        <c:axId val="64083456"/>
        <c:scaling>
          <c:orientation val="minMax"/>
        </c:scaling>
        <c:delete val="0"/>
        <c:axPos val="l"/>
        <c:majorTickMark val="out"/>
        <c:minorTickMark val="none"/>
        <c:tickLblPos val="nextTo"/>
        <c:crossAx val="64084992"/>
        <c:crosses val="autoZero"/>
        <c:auto val="1"/>
        <c:lblAlgn val="ctr"/>
        <c:lblOffset val="100"/>
        <c:noMultiLvlLbl val="0"/>
      </c:catAx>
      <c:valAx>
        <c:axId val="6408499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crossAx val="64083456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GB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SC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Stunting</c:v>
                </c:pt>
                <c:pt idx="1">
                  <c:v>Wasting</c:v>
                </c:pt>
                <c:pt idx="2">
                  <c:v>Underweight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26.6</c:v>
                </c:pt>
                <c:pt idx="1">
                  <c:v>17.7</c:v>
                </c:pt>
                <c:pt idx="2">
                  <c:v>26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Stunting</c:v>
                </c:pt>
                <c:pt idx="1">
                  <c:v>Wasting</c:v>
                </c:pt>
                <c:pt idx="2">
                  <c:v>Underweight</c:v>
                </c:pt>
              </c:strCache>
            </c:strRef>
          </c:cat>
          <c:val>
            <c:numRef>
              <c:f>Sheet1!$C$2:$C$4</c:f>
              <c:numCache>
                <c:formatCode>General</c:formatCode>
                <c:ptCount val="3"/>
                <c:pt idx="0">
                  <c:v>29.2</c:v>
                </c:pt>
                <c:pt idx="1">
                  <c:v>19.5</c:v>
                </c:pt>
                <c:pt idx="2">
                  <c:v>32.1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Rest</c:v>
                </c:pt>
              </c:strCache>
            </c:strRef>
          </c:tx>
          <c:invertIfNegative val="0"/>
          <c:dLbls>
            <c:showLegendKey val="0"/>
            <c:showVal val="1"/>
            <c:showCatName val="0"/>
            <c:showSerName val="0"/>
            <c:showPercent val="0"/>
            <c:showBubbleSize val="0"/>
            <c:showLeaderLines val="0"/>
          </c:dLbls>
          <c:cat>
            <c:strRef>
              <c:f>Sheet1!$A$2:$A$4</c:f>
              <c:strCache>
                <c:ptCount val="3"/>
                <c:pt idx="0">
                  <c:v>Stunting</c:v>
                </c:pt>
                <c:pt idx="1">
                  <c:v>Wasting</c:v>
                </c:pt>
                <c:pt idx="2">
                  <c:v>Underweight</c:v>
                </c:pt>
              </c:strCache>
            </c:strRef>
          </c:cat>
          <c:val>
            <c:numRef>
              <c:f>Sheet1!$D$2:$D$4</c:f>
              <c:numCache>
                <c:formatCode>General</c:formatCode>
                <c:ptCount val="3"/>
                <c:pt idx="0">
                  <c:v>21</c:v>
                </c:pt>
                <c:pt idx="1">
                  <c:v>14.3</c:v>
                </c:pt>
                <c:pt idx="2">
                  <c:v>19.2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4159104"/>
        <c:axId val="107885696"/>
      </c:barChart>
      <c:catAx>
        <c:axId val="64159104"/>
        <c:scaling>
          <c:orientation val="minMax"/>
        </c:scaling>
        <c:delete val="0"/>
        <c:axPos val="b"/>
        <c:majorTickMark val="out"/>
        <c:minorTickMark val="none"/>
        <c:tickLblPos val="nextTo"/>
        <c:crossAx val="107885696"/>
        <c:crosses val="autoZero"/>
        <c:auto val="1"/>
        <c:lblAlgn val="ctr"/>
        <c:lblOffset val="100"/>
        <c:noMultiLvlLbl val="0"/>
      </c:catAx>
      <c:valAx>
        <c:axId val="10788569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crossAx val="64159104"/>
        <c:crosses val="autoZero"/>
        <c:crossBetween val="between"/>
      </c:valAx>
    </c:plotArea>
    <c:legend>
      <c:legendPos val="r"/>
      <c:layout/>
      <c:overlay val="0"/>
    </c:legend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3/17/2015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609600"/>
            <a:ext cx="7772400" cy="1470025"/>
          </a:xfrm>
        </p:spPr>
        <p:txBody>
          <a:bodyPr/>
          <a:lstStyle/>
          <a:p>
            <a:r>
              <a:rPr lang="en-IN" dirty="0" smtClean="0"/>
              <a:t>Comprehensive Nutrition Survey in Maharashtra 2012</a:t>
            </a:r>
            <a:endParaRPr lang="en-GB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667000" y="4724400"/>
            <a:ext cx="6400800" cy="1752600"/>
          </a:xfrm>
        </p:spPr>
        <p:txBody>
          <a:bodyPr/>
          <a:lstStyle/>
          <a:p>
            <a:r>
              <a:rPr lang="en-IN" dirty="0" smtClean="0"/>
              <a:t>-Dr. Prashant Ghodam</a:t>
            </a:r>
          </a:p>
          <a:p>
            <a:r>
              <a:rPr lang="en-IN" dirty="0" smtClean="0"/>
              <a:t>Moderator: Dr. P R Deshmukh</a:t>
            </a:r>
            <a:endParaRPr lang="en-GB" dirty="0"/>
          </a:p>
        </p:txBody>
      </p: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" y="2840637"/>
            <a:ext cx="2743200" cy="37887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288237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Nutritional status of children 0-23 months, by </a:t>
            </a:r>
            <a:r>
              <a:rPr lang="en-IN" b="1" dirty="0" smtClean="0"/>
              <a:t>Region (2SD</a:t>
            </a:r>
            <a:r>
              <a:rPr lang="en-IN" b="1" dirty="0"/>
              <a:t>)</a:t>
            </a:r>
            <a:endParaRPr lang="en-GB" dirty="0"/>
          </a:p>
        </p:txBody>
      </p:sp>
      <p:graphicFrame>
        <p:nvGraphicFramePr>
          <p:cNvPr id="5" name="Content Placeholder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36600445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068969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Nutritional status of children 0-23 months, by </a:t>
            </a:r>
            <a:r>
              <a:rPr lang="en-IN" b="1" dirty="0" smtClean="0"/>
              <a:t>Region (3SD)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01495258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5651692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15962"/>
          </a:xfrm>
        </p:spPr>
        <p:txBody>
          <a:bodyPr>
            <a:normAutofit fontScale="90000"/>
          </a:bodyPr>
          <a:lstStyle/>
          <a:p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Nutritional status of children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5059363"/>
          </a:xfrm>
        </p:spPr>
        <p:txBody>
          <a:bodyPr/>
          <a:lstStyle/>
          <a:p>
            <a:r>
              <a:rPr lang="en-IN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Prevalence of malnutrition in children </a:t>
            </a:r>
            <a:r>
              <a:rPr lang="en-IN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by age</a:t>
            </a:r>
            <a:r>
              <a:rPr lang="en-GB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2012</a:t>
            </a:r>
          </a:p>
          <a:p>
            <a:pPr marL="0" indent="0">
              <a:buNone/>
            </a:pPr>
            <a:endParaRPr lang="en-GB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600200"/>
            <a:ext cx="8229600" cy="4552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335806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dirty="0">
                <a:latin typeface="Times New Roman" panose="02020603050405020304" pitchFamily="18" charset="0"/>
                <a:cs typeface="Times New Roman" panose="02020603050405020304" pitchFamily="18" charset="0"/>
              </a:rPr>
              <a:t>Prevalence of malnutrition in children  by social group</a:t>
            </a:r>
            <a:r>
              <a:rPr lang="en-GB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en-GB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2012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506983794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648490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44562"/>
          </a:xfrm>
        </p:spPr>
        <p:txBody>
          <a:bodyPr>
            <a:normAutofit/>
          </a:bodyPr>
          <a:lstStyle/>
          <a:p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Coverage </a:t>
            </a:r>
            <a:r>
              <a:rPr lang="en-IN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IN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infant and young child feeding practices</a:t>
            </a:r>
            <a:endParaRPr lang="en-GB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1219200"/>
            <a:ext cx="8229600" cy="51054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2525802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Key findings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Findings when compared with NFHS-3 (2005-06) estimates. There is impressive reduction in prevalence of stunting over last 6 years from 39% to 23.3%. Wasting decreased from 19.9 to 16.3 &amp; Underweight from 29.6 to 22.6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Nutritional status of children from urban area was better than rural area. Out of six divisions children in </a:t>
            </a:r>
            <a:r>
              <a:rPr lang="en-IN" dirty="0"/>
              <a:t>P</a:t>
            </a:r>
            <a:r>
              <a:rPr lang="en-IN" dirty="0" smtClean="0"/>
              <a:t>une fared better in terms of there nutritional status whereas children from Nashik &amp; Amaravati were worse off.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Prevalence of stunting ,Wasting &amp; underweight children reduced with an increased in the socioeconomic status of household.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The prevalence of stunting, wasting &amp; underweight amongst the children increased with an increased in food insecurity.</a:t>
            </a:r>
          </a:p>
        </p:txBody>
      </p:sp>
    </p:spTree>
    <p:extLst>
      <p:ext uri="{BB962C8B-B14F-4D97-AF65-F5344CB8AC3E}">
        <p14:creationId xmlns:p14="http://schemas.microsoft.com/office/powerpoint/2010/main" val="17866040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Key findings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Higher order children i.e</a:t>
            </a:r>
            <a:r>
              <a:rPr lang="en-IN" dirty="0" smtClean="0"/>
              <a:t>. third </a:t>
            </a:r>
            <a:r>
              <a:rPr lang="en-IN" dirty="0"/>
              <a:t>born or higher were more likely to be undernourished 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Low </a:t>
            </a:r>
            <a:r>
              <a:rPr lang="en-IN" dirty="0" smtClean="0"/>
              <a:t>birth </a:t>
            </a:r>
            <a:r>
              <a:rPr lang="en-IN" dirty="0"/>
              <a:t>weight babies were more likely to be </a:t>
            </a:r>
            <a:r>
              <a:rPr lang="en-IN" dirty="0" smtClean="0"/>
              <a:t>stunted, </a:t>
            </a:r>
            <a:r>
              <a:rPr lang="en-IN" dirty="0"/>
              <a:t>wasted &amp; undernourished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/>
              <a:t>The </a:t>
            </a:r>
            <a:r>
              <a:rPr lang="en-IN" dirty="0" smtClean="0"/>
              <a:t>children’s </a:t>
            </a:r>
            <a:r>
              <a:rPr lang="en-IN" dirty="0"/>
              <a:t>nutritional status varied with </a:t>
            </a:r>
            <a:r>
              <a:rPr lang="en-IN" dirty="0" smtClean="0"/>
              <a:t>mother’s </a:t>
            </a:r>
            <a:r>
              <a:rPr lang="en-IN" dirty="0"/>
              <a:t>nutritional </a:t>
            </a:r>
            <a:r>
              <a:rPr lang="en-IN" dirty="0" smtClean="0"/>
              <a:t>status. children </a:t>
            </a:r>
            <a:r>
              <a:rPr lang="en-IN" dirty="0"/>
              <a:t>born to short and thin mothers were more likely to be undernourished, </a:t>
            </a:r>
            <a:endParaRPr lang="en-IN" dirty="0" smtClean="0"/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The </a:t>
            </a:r>
            <a:r>
              <a:rPr lang="en-IN" dirty="0"/>
              <a:t>nutritional status of children improved with an increase in mothers educational attainment.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There </a:t>
            </a:r>
            <a:r>
              <a:rPr lang="en-IN" dirty="0"/>
              <a:t>were large </a:t>
            </a:r>
            <a:r>
              <a:rPr lang="en-IN" dirty="0" smtClean="0"/>
              <a:t>proportion of  </a:t>
            </a:r>
            <a:r>
              <a:rPr lang="en-IN" dirty="0"/>
              <a:t>institutional </a:t>
            </a:r>
            <a:r>
              <a:rPr lang="en-IN" dirty="0" smtClean="0"/>
              <a:t>deliveries </a:t>
            </a:r>
            <a:r>
              <a:rPr lang="en-IN" dirty="0"/>
              <a:t>in the state </a:t>
            </a:r>
            <a:r>
              <a:rPr lang="en-IN" dirty="0" smtClean="0"/>
              <a:t>however breast </a:t>
            </a:r>
            <a:r>
              <a:rPr lang="en-IN" dirty="0"/>
              <a:t>feeding was initiated within an hour of </a:t>
            </a:r>
            <a:r>
              <a:rPr lang="en-IN" dirty="0" smtClean="0"/>
              <a:t>birth </a:t>
            </a:r>
            <a:r>
              <a:rPr lang="en-IN" dirty="0"/>
              <a:t>for only 62% </a:t>
            </a:r>
            <a:r>
              <a:rPr lang="en-IN" dirty="0" smtClean="0"/>
              <a:t>, </a:t>
            </a:r>
            <a:r>
              <a:rPr lang="en-IN" dirty="0"/>
              <a:t>indicating a gap in promotion &amp; support of timely initiation of breast feeding by health personal. It was much </a:t>
            </a:r>
            <a:r>
              <a:rPr lang="en-IN" dirty="0" smtClean="0"/>
              <a:t>higher </a:t>
            </a:r>
            <a:r>
              <a:rPr lang="en-IN" dirty="0"/>
              <a:t>in rural areas.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908089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References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/>
              <a:t>Comprehensive Nutrition Survey of Maharashtra Report (CNSM</a:t>
            </a:r>
            <a:r>
              <a:rPr lang="en-IN" dirty="0" smtClean="0"/>
              <a:t>),</a:t>
            </a:r>
            <a:r>
              <a:rPr lang="en-GB" dirty="0"/>
              <a:t> 15th November, </a:t>
            </a:r>
            <a:r>
              <a:rPr lang="en-GB" dirty="0" smtClean="0"/>
              <a:t>2013,  Available from : http</a:t>
            </a:r>
            <a:r>
              <a:rPr lang="en-GB" dirty="0"/>
              <a:t>://www.iipsindia.org/cnsm_report.htm</a:t>
            </a:r>
          </a:p>
        </p:txBody>
      </p:sp>
    </p:spTree>
    <p:extLst>
      <p:ext uri="{BB962C8B-B14F-4D97-AF65-F5344CB8AC3E}">
        <p14:creationId xmlns:p14="http://schemas.microsoft.com/office/powerpoint/2010/main" val="27288078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scene3d>
              <a:camera prst="perspectiveHeroicExtremeRightFacing"/>
              <a:lightRig rig="threePt" dir="t"/>
            </a:scene3d>
          </a:bodyPr>
          <a:lstStyle/>
          <a:p>
            <a:pPr marL="0" indent="0" algn="ctr">
              <a:buNone/>
            </a:pPr>
            <a:r>
              <a:rPr lang="en-I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</a:t>
            </a:r>
          </a:p>
          <a:p>
            <a:pPr marL="0" indent="0" algn="ctr">
              <a:buNone/>
            </a:pPr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</a:t>
            </a:r>
          </a:p>
          <a:p>
            <a:pPr marL="0" indent="0" algn="ctr">
              <a:buNone/>
            </a:pPr>
            <a:r>
              <a:rPr lang="en-IN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IN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en-IN" sz="4800" b="1" dirty="0" smtClean="0">
                <a:solidFill>
                  <a:srgbClr val="7030A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Thank you</a:t>
            </a:r>
            <a:endParaRPr lang="en-GB" sz="4800" b="1" dirty="0">
              <a:solidFill>
                <a:srgbClr val="7030A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4" name="Picture 2" descr="F:\Pari\Images\photo021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4400" y="1092200"/>
            <a:ext cx="3048000" cy="5080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382830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Introduction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Rajmata Jijau Mother Child Health &amp; Nutrition Mission with UNICEF (2005-10) </a:t>
            </a:r>
          </a:p>
          <a:p>
            <a:r>
              <a:rPr lang="en-IN" dirty="0" smtClean="0"/>
              <a:t>International Institute for population sciences (IIPS),Mumbai is nodal agency. </a:t>
            </a:r>
          </a:p>
          <a:p>
            <a:r>
              <a:rPr lang="en-IN" dirty="0" smtClean="0"/>
              <a:t>In phase-II (2011-15) focus on most vulnerable children: poorest &amp; socially disadvantaged.</a:t>
            </a:r>
          </a:p>
          <a:p>
            <a:endParaRPr lang="en-IN" dirty="0" smtClean="0"/>
          </a:p>
          <a:p>
            <a:endParaRPr lang="en-GB" dirty="0"/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" y="304800"/>
            <a:ext cx="1171575" cy="1304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7100" y="152400"/>
            <a:ext cx="1562100" cy="16573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325021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Objectives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N" dirty="0" smtClean="0"/>
              <a:t>To assess the nutritional status of children under 2 years and feeding practices.</a:t>
            </a:r>
          </a:p>
          <a:p>
            <a:r>
              <a:rPr lang="en-IN" dirty="0"/>
              <a:t>To assess the nutritional status </a:t>
            </a:r>
            <a:r>
              <a:rPr lang="en-IN" dirty="0" smtClean="0"/>
              <a:t>of mother, food intake, services received during pregnancy &amp; level of decision making.</a:t>
            </a:r>
          </a:p>
          <a:p>
            <a:r>
              <a:rPr lang="en-IN" dirty="0" smtClean="0"/>
              <a:t>Household characteristics and  household food security.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086595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IN" dirty="0" smtClean="0"/>
              <a:t> Sampling method</a:t>
            </a:r>
          </a:p>
          <a:p>
            <a:r>
              <a:rPr lang="en-IN" dirty="0" smtClean="0"/>
              <a:t>Sample size of total 3000 children, 1500 urban &amp; 1500 rural.</a:t>
            </a:r>
          </a:p>
          <a:p>
            <a:r>
              <a:rPr lang="en-IN" dirty="0" smtClean="0"/>
              <a:t>Multistage stratified sampling procedure.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1</a:t>
            </a:r>
            <a:r>
              <a:rPr lang="en-IN" baseline="30000" dirty="0" smtClean="0"/>
              <a:t>st</a:t>
            </a:r>
            <a:r>
              <a:rPr lang="en-IN" dirty="0" smtClean="0"/>
              <a:t> stage selection of Primary Sampling Units (100 PSU) with probability proportion to population size.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2</a:t>
            </a:r>
            <a:r>
              <a:rPr lang="en-IN" baseline="30000" dirty="0" smtClean="0"/>
              <a:t>nd</a:t>
            </a:r>
            <a:r>
              <a:rPr lang="en-IN" dirty="0" smtClean="0"/>
              <a:t> stage random selection of households (15) with at least one child under two years.</a:t>
            </a:r>
          </a:p>
          <a:p>
            <a:pPr>
              <a:buFont typeface="Wingdings" panose="05000000000000000000" pitchFamily="2" charset="2"/>
              <a:buChar char="ü"/>
            </a:pPr>
            <a:r>
              <a:rPr lang="en-IN" dirty="0" smtClean="0"/>
              <a:t>In urban 3 stages, 1</a:t>
            </a:r>
            <a:r>
              <a:rPr lang="en-IN" baseline="30000" dirty="0" smtClean="0"/>
              <a:t>st</a:t>
            </a:r>
            <a:r>
              <a:rPr lang="en-IN" dirty="0" smtClean="0"/>
              <a:t> selection of wards, 2</a:t>
            </a:r>
            <a:r>
              <a:rPr lang="en-IN" baseline="30000" dirty="0" smtClean="0"/>
              <a:t>nd</a:t>
            </a:r>
            <a:r>
              <a:rPr lang="en-IN" dirty="0" smtClean="0"/>
              <a:t> Census Enumeration Blocks (100 CEBs as PSU) &amp; 3</a:t>
            </a:r>
            <a:r>
              <a:rPr lang="en-IN" baseline="30000" dirty="0" smtClean="0"/>
              <a:t>rd</a:t>
            </a:r>
            <a:r>
              <a:rPr lang="en-IN" dirty="0" smtClean="0"/>
              <a:t> household (15). </a:t>
            </a:r>
          </a:p>
          <a:p>
            <a:pPr marL="0" indent="0">
              <a:buNone/>
            </a:pPr>
            <a:r>
              <a:rPr lang="en-IN" dirty="0"/>
              <a:t> </a:t>
            </a:r>
            <a:r>
              <a:rPr lang="en-IN" dirty="0" smtClean="0"/>
              <a:t>   Total </a:t>
            </a:r>
            <a:r>
              <a:rPr lang="en-IN" dirty="0"/>
              <a:t>2630 </a:t>
            </a:r>
            <a:r>
              <a:rPr lang="en-IN" dirty="0" smtClean="0"/>
              <a:t>household.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573676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 typeface="Wingdings" panose="05000000000000000000" pitchFamily="2" charset="2"/>
              <a:buChar char="v"/>
            </a:pPr>
            <a:r>
              <a:rPr lang="en-IN" dirty="0" smtClean="0"/>
              <a:t> Questionnaires</a:t>
            </a:r>
          </a:p>
          <a:p>
            <a:pPr marL="0" indent="0">
              <a:buNone/>
            </a:pPr>
            <a:r>
              <a:rPr lang="en-IN" dirty="0" smtClean="0"/>
              <a:t>1.</a:t>
            </a:r>
            <a:r>
              <a:rPr lang="en-IN" u="sng" dirty="0" smtClean="0"/>
              <a:t> Household</a:t>
            </a:r>
            <a:r>
              <a:rPr lang="en-IN" dirty="0" smtClean="0"/>
              <a:t>: age, sex, marital status, literacy, drinking water, toilet, source of lighting,  type of </a:t>
            </a:r>
            <a:r>
              <a:rPr lang="en-IN" dirty="0"/>
              <a:t>c</a:t>
            </a:r>
            <a:r>
              <a:rPr lang="en-IN" dirty="0" smtClean="0"/>
              <a:t>ooking fuel, ownership of livestock /lands. Use of ICDS, PDS and food security</a:t>
            </a:r>
            <a:r>
              <a:rPr lang="en-IN" i="1" dirty="0" smtClean="0"/>
              <a:t>- </a:t>
            </a:r>
            <a:r>
              <a:rPr lang="en-IN" dirty="0" smtClean="0"/>
              <a:t>lack of food, lack of food of households choice, food sufficiency, frequency of hunger. Hand washing, use of salt and iodine.</a:t>
            </a:r>
          </a:p>
          <a:p>
            <a:pPr marL="0" indent="0">
              <a:buNone/>
            </a:pPr>
            <a:endParaRPr lang="en-IN" dirty="0" smtClean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1020627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N" dirty="0" smtClean="0"/>
              <a:t>Methodology</a:t>
            </a:r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en-IN" dirty="0" smtClean="0"/>
              <a:t>2. </a:t>
            </a:r>
            <a:r>
              <a:rPr lang="en-IN" u="sng" dirty="0" smtClean="0"/>
              <a:t>Mother’s Quest.</a:t>
            </a:r>
            <a:r>
              <a:rPr lang="en-IN" dirty="0" smtClean="0"/>
              <a:t>:- Exposure to media, decision making &amp; involvement in CBOs like SHG, pregnancy, fertility, ANC care, food intake, nutritional status, tobacco use/ alcohol. </a:t>
            </a:r>
            <a:endParaRPr lang="en-IN" dirty="0"/>
          </a:p>
          <a:p>
            <a:pPr marL="0" indent="0">
              <a:buNone/>
            </a:pPr>
            <a:r>
              <a:rPr lang="en-IN" dirty="0" smtClean="0"/>
              <a:t>3. </a:t>
            </a:r>
            <a:r>
              <a:rPr lang="en-IN" u="sng" dirty="0" smtClean="0"/>
              <a:t>Child’s Quest</a:t>
            </a:r>
            <a:r>
              <a:rPr lang="en-IN" dirty="0" smtClean="0"/>
              <a:t>.:- birth date, birth order, sex, outcome of pregnancy, breast feeding status, frequency of breastfeed, complementary foods, birth weight, immunisation, feeding practices during illness, safe disposal of child’s stool.</a:t>
            </a:r>
            <a:endParaRPr lang="en-IN" dirty="0"/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32978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 smtClean="0"/>
              <a:t>Household characteristics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034229547"/>
              </p:ext>
            </p:extLst>
          </p:nvPr>
        </p:nvGraphicFramePr>
        <p:xfrm>
          <a:off x="533400" y="1600200"/>
          <a:ext cx="8229600" cy="46939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3886200"/>
                <a:gridCol w="1143000"/>
                <a:gridCol w="1219200"/>
                <a:gridCol w="1143000"/>
              </a:tblGrid>
              <a:tr h="403600">
                <a:tc>
                  <a:txBody>
                    <a:bodyPr/>
                    <a:lstStyle/>
                    <a:p>
                      <a:r>
                        <a:rPr lang="en-IN" dirty="0" smtClean="0"/>
                        <a:t>Sr.no.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Household characteristics </a:t>
                      </a:r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Rural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Urban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GB" dirty="0"/>
                    </a:p>
                  </a:txBody>
                  <a:tcPr/>
                </a:tc>
              </a:tr>
              <a:tr h="403600"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Live in a ‘</a:t>
                      </a:r>
                      <a:r>
                        <a:rPr lang="en-IN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pucca</a:t>
                      </a:r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’ house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56.7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38.7</a:t>
                      </a:r>
                      <a:endParaRPr lang="en-GB" dirty="0"/>
                    </a:p>
                  </a:txBody>
                  <a:tcPr/>
                </a:tc>
              </a:tr>
              <a:tr h="403600">
                <a:tc>
                  <a:txBody>
                    <a:bodyPr/>
                    <a:lstStyle/>
                    <a:p>
                      <a:r>
                        <a:rPr lang="en-IN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Households that have electricity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99.0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95.3</a:t>
                      </a:r>
                      <a:endParaRPr lang="en-GB" dirty="0"/>
                    </a:p>
                  </a:txBody>
                  <a:tcPr/>
                </a:tc>
              </a:tr>
              <a:tr h="696624">
                <a:tc>
                  <a:txBody>
                    <a:bodyPr/>
                    <a:lstStyle/>
                    <a:p>
                      <a:r>
                        <a:rPr lang="en-IN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Households that use drinking water from an ‘improved’ source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86.4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98.6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92.2</a:t>
                      </a:r>
                      <a:endParaRPr lang="en-GB" dirty="0"/>
                    </a:p>
                  </a:txBody>
                  <a:tcPr/>
                </a:tc>
              </a:tr>
              <a:tr h="696624">
                <a:tc>
                  <a:txBody>
                    <a:bodyPr/>
                    <a:lstStyle/>
                    <a:p>
                      <a:r>
                        <a:rPr lang="en-IN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Households that use piped drinking water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48.4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91.5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68.8</a:t>
                      </a:r>
                      <a:endParaRPr lang="en-GB" dirty="0"/>
                    </a:p>
                  </a:txBody>
                  <a:tcPr/>
                </a:tc>
              </a:tr>
              <a:tr h="696624">
                <a:tc>
                  <a:txBody>
                    <a:bodyPr/>
                    <a:lstStyle/>
                    <a:p>
                      <a:r>
                        <a:rPr lang="en-IN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Households that have access to toilet facility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39.3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77.2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62.0</a:t>
                      </a:r>
                      <a:endParaRPr lang="en-GB" dirty="0"/>
                    </a:p>
                  </a:txBody>
                  <a:tcPr/>
                </a:tc>
              </a:tr>
              <a:tr h="696624">
                <a:tc>
                  <a:txBody>
                    <a:bodyPr/>
                    <a:lstStyle/>
                    <a:p>
                      <a:r>
                        <a:rPr lang="en-IN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Households that practice hand washing with soap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68.3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83.1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75.3</a:t>
                      </a:r>
                      <a:endParaRPr lang="en-GB" dirty="0"/>
                    </a:p>
                  </a:txBody>
                  <a:tcPr/>
                </a:tc>
              </a:tr>
              <a:tr h="696624">
                <a:tc>
                  <a:txBody>
                    <a:bodyPr/>
                    <a:lstStyle/>
                    <a:p>
                      <a:r>
                        <a:rPr lang="en-IN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Households that have BPL or </a:t>
                      </a:r>
                      <a:r>
                        <a:rPr lang="en-IN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Antodaya</a:t>
                      </a:r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 ration cards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33.6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11.6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23.2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9245587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b="1" dirty="0"/>
              <a:t>Maternal nutrition and health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74032324"/>
              </p:ext>
            </p:extLst>
          </p:nvPr>
        </p:nvGraphicFramePr>
        <p:xfrm>
          <a:off x="457200" y="1600200"/>
          <a:ext cx="8229600" cy="468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838200"/>
                <a:gridCol w="4191000"/>
                <a:gridCol w="1066800"/>
                <a:gridCol w="1143000"/>
                <a:gridCol w="990600"/>
              </a:tblGrid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Sr.no.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Indicators for mothers </a:t>
                      </a:r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(%)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Rural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Urban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1" i="0" u="none" strike="noStrike" kern="1200" baseline="0" dirty="0" smtClean="0">
                          <a:solidFill>
                            <a:schemeClr val="lt1"/>
                          </a:solidFill>
                          <a:latin typeface="+mn-lt"/>
                          <a:ea typeface="+mn-ea"/>
                          <a:cs typeface="+mn-cs"/>
                        </a:rPr>
                        <a:t>Total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20-24aged who were married &lt; 18 </a:t>
                      </a:r>
                      <a:r>
                        <a:rPr lang="en-IN" sz="1800" b="0" i="0" u="none" strike="noStrike" kern="1200" baseline="0" dirty="0" err="1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yrs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34.1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23.7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30.0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2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registered their pregnancy during the first trimester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74.1 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78.0</a:t>
                      </a:r>
                      <a:endParaRPr lang="en-GB" dirty="0" smtClean="0"/>
                    </a:p>
                    <a:p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75.9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at least 3 ANC visits in the last pregnancy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85.1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89.6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4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Consumed IFA for 90 days or longer during </a:t>
                      </a:r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last pregnancy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53.1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63.3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57.9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had an institutional delivery23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94.3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88.1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IN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received supplementary food from the anganwadi center during last</a:t>
                      </a:r>
                    </a:p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pregnancy and lactation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84.6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21.1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54.8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Body Mass Index (BMI) &lt;18.5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40.7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22.6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31.9</a:t>
                      </a:r>
                      <a:endParaRPr lang="en-GB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IN" dirty="0" smtClean="0"/>
                        <a:t>8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height below 145 cm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10.9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10.3</a:t>
                      </a:r>
                      <a:endParaRPr lang="en-GB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GB" sz="1800" b="0" i="0" u="none" strike="noStrike" kern="1200" baseline="0" dirty="0" smtClean="0">
                          <a:solidFill>
                            <a:schemeClr val="dk1"/>
                          </a:solidFill>
                          <a:latin typeface="+mn-lt"/>
                          <a:ea typeface="+mn-ea"/>
                          <a:cs typeface="+mn-cs"/>
                        </a:rPr>
                        <a:t>10.7</a:t>
                      </a:r>
                      <a:endParaRPr lang="en-GB" dirty="0"/>
                    </a:p>
                  </a:txBody>
                  <a:tcPr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462301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IN" b="1" dirty="0"/>
              <a:t>Trends in the nutritional status of children </a:t>
            </a:r>
            <a:r>
              <a:rPr lang="en-IN" b="1" dirty="0" smtClean="0"/>
              <a:t>&lt; 2 </a:t>
            </a:r>
            <a:r>
              <a:rPr lang="en-IN" b="1" dirty="0" err="1" smtClean="0"/>
              <a:t>yrs</a:t>
            </a:r>
            <a:r>
              <a:rPr lang="en-GB" b="1" dirty="0" smtClean="0"/>
              <a:t>, </a:t>
            </a:r>
            <a:r>
              <a:rPr lang="en-GB" b="1" dirty="0"/>
              <a:t>2006-2012</a:t>
            </a:r>
            <a:endParaRPr lang="en-GB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2937033"/>
              </p:ext>
            </p:extLst>
          </p:nvPr>
        </p:nvGraphicFramePr>
        <p:xfrm>
          <a:off x="457200" y="1600200"/>
          <a:ext cx="8229600" cy="452596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112649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1112</TotalTime>
  <Words>869</Words>
  <Application>Microsoft Office PowerPoint</Application>
  <PresentationFormat>On-screen Show (4:3)</PresentationFormat>
  <Paragraphs>136</Paragraphs>
  <Slides>18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18</vt:i4>
      </vt:variant>
    </vt:vector>
  </HeadingPairs>
  <TitlesOfParts>
    <vt:vector size="19" baseType="lpstr">
      <vt:lpstr>Office Theme</vt:lpstr>
      <vt:lpstr>Comprehensive Nutrition Survey in Maharashtra 2012</vt:lpstr>
      <vt:lpstr>Introduction</vt:lpstr>
      <vt:lpstr>Objectives</vt:lpstr>
      <vt:lpstr>Methodology</vt:lpstr>
      <vt:lpstr>Methodology</vt:lpstr>
      <vt:lpstr>Methodology</vt:lpstr>
      <vt:lpstr>Household characteristics</vt:lpstr>
      <vt:lpstr>Maternal nutrition and health</vt:lpstr>
      <vt:lpstr>Trends in the nutritional status of children &lt; 2 yrs, 2006-2012</vt:lpstr>
      <vt:lpstr>Nutritional status of children 0-23 months, by Region (2SD)</vt:lpstr>
      <vt:lpstr>Nutritional status of children 0-23 months, by Region (3SD)</vt:lpstr>
      <vt:lpstr>Nutritional status of children</vt:lpstr>
      <vt:lpstr>Prevalence of malnutrition in children  by social group, 2012</vt:lpstr>
      <vt:lpstr>Coverage of infant and young child feeding practices</vt:lpstr>
      <vt:lpstr>Key findings</vt:lpstr>
      <vt:lpstr>Key findings</vt:lpstr>
      <vt:lpstr>References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Comprehensive Nutrition Survey in Maharashtra</dc:title>
  <dc:creator>Prashant</dc:creator>
  <cp:lastModifiedBy>Prashant</cp:lastModifiedBy>
  <cp:revision>93</cp:revision>
  <dcterms:created xsi:type="dcterms:W3CDTF">2006-08-16T00:00:00Z</dcterms:created>
  <dcterms:modified xsi:type="dcterms:W3CDTF">2015-03-17T09:48:20Z</dcterms:modified>
</cp:coreProperties>
</file>